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7" r:id="rId3"/>
    <p:sldId id="307" r:id="rId4"/>
    <p:sldId id="301" r:id="rId5"/>
    <p:sldId id="300" r:id="rId6"/>
    <p:sldId id="304" r:id="rId7"/>
    <p:sldId id="303" r:id="rId8"/>
    <p:sldId id="302" r:id="rId9"/>
    <p:sldId id="295" r:id="rId10"/>
    <p:sldId id="258" r:id="rId11"/>
    <p:sldId id="261" r:id="rId12"/>
    <p:sldId id="306" r:id="rId13"/>
    <p:sldId id="296" r:id="rId14"/>
  </p:sldIdLst>
  <p:sldSz cx="9144000" cy="6858000" type="screen4x3"/>
  <p:notesSz cx="6805613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D3122-8DB3-46E1-83AD-E4A66ED39A90}" type="datetimeFigureOut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7B81E-D78B-479D-B381-4277C51786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173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3194-7CE1-447D-A4D5-86FB88C2C4C3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8254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214-9CE9-4CD5-A30D-111AC378E796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616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13F8-F1B5-4358-A615-AF46A0D49CAD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6502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3758-2110-403D-9583-CD74A12185F6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83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E61A-DA81-4DD7-A1C3-E5254E756603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559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99B2B-3690-4678-93D9-48570D960CF8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421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F237-F919-47DF-908B-59D27DEA3EB7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270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EBFEB-689F-4D89-A2AC-CF15F6C18680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39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5E694-1286-44A6-AA40-A60BB82FB888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87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C336-052A-462B-A9F2-097B9D51B202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23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1F3A-70A8-4269-BF30-E52168E098D6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22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2E674-E15B-492E-A3DE-3415125887CD}" type="datetime1">
              <a:rPr kumimoji="1" lang="ja-JP" altLang="en-US" smtClean="0"/>
              <a:t>2016/7/30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FA92C-4DC7-4BAF-A149-C4E1CDADA7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350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5576" y="3284984"/>
            <a:ext cx="7632848" cy="864096"/>
          </a:xfrm>
        </p:spPr>
        <p:txBody>
          <a:bodyPr>
            <a:normAutofit fontScale="90000"/>
          </a:bodyPr>
          <a:lstStyle/>
          <a:p>
            <a:r>
              <a:rPr lang="en-US" altLang="ja-JP" sz="4900" dirty="0"/>
              <a:t>Psychological approach to </a:t>
            </a:r>
            <a:r>
              <a:rPr lang="en-US" altLang="ja-JP" sz="4900" i="1" dirty="0"/>
              <a:t>Tojisha Kenkyu</a:t>
            </a:r>
            <a:r>
              <a:rPr lang="en-US" altLang="ja-JP" sz="4900" dirty="0"/>
              <a:t> studies of people </a:t>
            </a:r>
            <a:r>
              <a:rPr lang="en-US" altLang="ja-JP" sz="4900" dirty="0" smtClean="0"/>
              <a:t>(diagnosed) with </a:t>
            </a:r>
            <a:r>
              <a:rPr lang="en-US" altLang="ja-JP" sz="4900" dirty="0"/>
              <a:t>mental </a:t>
            </a:r>
            <a:r>
              <a:rPr lang="en-US" altLang="ja-JP" sz="4900" dirty="0" smtClean="0"/>
              <a:t>illness</a:t>
            </a:r>
            <a:br>
              <a:rPr lang="en-US" altLang="ja-JP" sz="4900" dirty="0" smtClean="0"/>
            </a:br>
            <a:r>
              <a:rPr lang="en-US" altLang="ja-JP" dirty="0" smtClean="0"/>
              <a:t>Tomoe Kodaira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, Takehiko Ito</a:t>
            </a:r>
            <a:r>
              <a:rPr lang="en-US" altLang="ja-JP" baseline="30000" dirty="0" smtClean="0"/>
              <a:t>2</a:t>
            </a:r>
            <a:br>
              <a:rPr lang="en-US" altLang="ja-JP" baseline="30000" dirty="0" smtClean="0"/>
            </a:br>
            <a:r>
              <a:rPr lang="en-US" altLang="ja-JP" dirty="0" smtClean="0"/>
              <a:t> </a:t>
            </a:r>
            <a:r>
              <a:rPr lang="en-US" altLang="ja-JP" sz="2700" baseline="30000" dirty="0" smtClean="0"/>
              <a:t>1</a:t>
            </a:r>
            <a:r>
              <a:rPr lang="en-US" altLang="ja-JP" sz="2700" dirty="0" smtClean="0"/>
              <a:t>Seirei Christopher University, Hamamatsu, Japan</a:t>
            </a:r>
            <a:br>
              <a:rPr lang="en-US" altLang="ja-JP" sz="2700" dirty="0" smtClean="0"/>
            </a:br>
            <a:r>
              <a:rPr lang="en-US" altLang="ja-JP" sz="2700" baseline="30000" dirty="0" smtClean="0"/>
              <a:t>2</a:t>
            </a:r>
            <a:r>
              <a:rPr lang="en-US" altLang="ja-JP" sz="2700" dirty="0" smtClean="0"/>
              <a:t>Wako </a:t>
            </a:r>
            <a:r>
              <a:rPr lang="en-US" altLang="ja-JP" sz="2700" dirty="0"/>
              <a:t>University, </a:t>
            </a:r>
            <a:r>
              <a:rPr lang="en-US" altLang="ja-JP" sz="2700" dirty="0" smtClean="0"/>
              <a:t>Tokyo, Japan</a:t>
            </a:r>
            <a:br>
              <a:rPr lang="en-US" altLang="ja-JP" sz="2700" dirty="0" smtClean="0"/>
            </a:br>
            <a:r>
              <a:rPr lang="en-US" altLang="ja-JP" sz="2700" dirty="0"/>
              <a:t/>
            </a:r>
            <a:br>
              <a:rPr lang="en-US" altLang="ja-JP" sz="2700" dirty="0"/>
            </a:br>
            <a:r>
              <a:rPr lang="en-US" altLang="ja-JP" sz="2700" dirty="0" smtClean="0"/>
              <a:t>PS25P-14-398, Exhibition Hall Poster 4,  </a:t>
            </a:r>
            <a:r>
              <a:rPr lang="en-US" altLang="ja-JP" sz="2700" dirty="0" err="1" smtClean="0"/>
              <a:t>Pacifico</a:t>
            </a:r>
            <a:r>
              <a:rPr lang="en-US" altLang="ja-JP" sz="2700" dirty="0" smtClean="0"/>
              <a:t> Yokohama</a:t>
            </a:r>
            <a:r>
              <a:rPr lang="en-US" altLang="ja-JP" sz="2700" dirty="0"/>
              <a:t/>
            </a:r>
            <a:br>
              <a:rPr lang="en-US" altLang="ja-JP" sz="2700" dirty="0"/>
            </a:br>
            <a:r>
              <a:rPr lang="en-US" altLang="ja-JP" sz="3600" dirty="0" smtClean="0"/>
              <a:t>Poster presentation in ICP2016</a:t>
            </a:r>
            <a:r>
              <a:rPr lang="ja-JP" altLang="en-US" sz="3600" dirty="0" smtClean="0"/>
              <a:t>　</a:t>
            </a:r>
            <a:r>
              <a:rPr lang="en-US" altLang="ja-JP" sz="3600" dirty="0" smtClean="0"/>
              <a:t>p.231</a:t>
            </a:r>
            <a:r>
              <a:rPr lang="ja-JP" altLang="en-US" sz="3600" dirty="0" smtClean="0"/>
              <a:t>　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ja-JP" altLang="en-US" sz="3600" dirty="0" smtClean="0"/>
              <a:t>　</a:t>
            </a:r>
            <a:r>
              <a:rPr lang="en-US" altLang="ja-JP" sz="3600" dirty="0" smtClean="0"/>
              <a:t>16:30-17:30, July 25, 2016 </a:t>
            </a:r>
            <a:r>
              <a:rPr lang="ja-JP" altLang="en-US" sz="3600" dirty="0" smtClean="0"/>
              <a:t>　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45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6563072" cy="1143000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‘</a:t>
            </a:r>
            <a:r>
              <a:rPr lang="en-US" altLang="ja-JP" sz="3600" dirty="0" err="1" smtClean="0"/>
              <a:t>Tojisha</a:t>
            </a:r>
            <a:r>
              <a:rPr lang="en-US" altLang="ja-JP" sz="3600" dirty="0" smtClean="0"/>
              <a:t> </a:t>
            </a:r>
            <a:r>
              <a:rPr lang="en-US" altLang="ja-JP" sz="3600" dirty="0" err="1" smtClean="0"/>
              <a:t>Kenkyu</a:t>
            </a:r>
            <a:r>
              <a:rPr lang="en-US" altLang="ja-JP" sz="3600" dirty="0" smtClean="0"/>
              <a:t>’ in Japan and ‘psychological formulation’ in UK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628800"/>
            <a:ext cx="6552727" cy="4824536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5100" dirty="0" smtClean="0"/>
              <a:t>Commonalities</a:t>
            </a:r>
          </a:p>
          <a:p>
            <a:r>
              <a:rPr lang="en-US" altLang="ja-JP" dirty="0" smtClean="0"/>
              <a:t>Based on dialogue and narrative</a:t>
            </a:r>
          </a:p>
          <a:p>
            <a:r>
              <a:rPr lang="en-US" altLang="ja-JP" dirty="0" smtClean="0"/>
              <a:t>Cognitive-</a:t>
            </a:r>
            <a:r>
              <a:rPr lang="en-US" altLang="ja-JP" dirty="0" err="1" smtClean="0"/>
              <a:t>behavioural</a:t>
            </a:r>
            <a:r>
              <a:rPr lang="en-US" altLang="ja-JP" dirty="0" smtClean="0"/>
              <a:t> approach</a:t>
            </a:r>
          </a:p>
          <a:p>
            <a:r>
              <a:rPr lang="en-US" altLang="ja-JP" dirty="0" smtClean="0"/>
              <a:t>Interactive approach</a:t>
            </a:r>
          </a:p>
          <a:p>
            <a:r>
              <a:rPr lang="en-US" altLang="ja-JP" dirty="0" smtClean="0"/>
              <a:t>Visualization of results</a:t>
            </a:r>
          </a:p>
          <a:p>
            <a:endParaRPr lang="en-US" altLang="ja-JP" dirty="0"/>
          </a:p>
          <a:p>
            <a:r>
              <a:rPr lang="en-US" altLang="ja-JP" sz="5100" dirty="0" smtClean="0"/>
              <a:t>Differences</a:t>
            </a:r>
          </a:p>
          <a:p>
            <a:r>
              <a:rPr lang="en-US" altLang="ja-JP" dirty="0" smtClean="0"/>
              <a:t>Client- Therapist dichotomy</a:t>
            </a:r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en-US" altLang="ja-JP" sz="2400" dirty="0" smtClean="0"/>
              <a:t>Cooke </a:t>
            </a:r>
            <a:r>
              <a:rPr lang="en-US" altLang="ja-JP" sz="2400" dirty="0"/>
              <a:t>2014 Understanding Psychosis and </a:t>
            </a:r>
            <a:r>
              <a:rPr lang="en-US" altLang="ja-JP" sz="2400" dirty="0" smtClean="0"/>
              <a:t>Schizophrenia.  </a:t>
            </a:r>
            <a:r>
              <a:rPr lang="en-US" altLang="ja-JP" sz="2400" dirty="0"/>
              <a:t>British Psychological </a:t>
            </a:r>
            <a:r>
              <a:rPr lang="en-US" altLang="ja-JP" sz="2400" dirty="0" smtClean="0"/>
              <a:t>Society</a:t>
            </a:r>
            <a:r>
              <a:rPr lang="ja-JP" altLang="en-US" sz="2400" dirty="0" smtClean="0"/>
              <a:t>（</a:t>
            </a:r>
            <a:r>
              <a:rPr lang="en-US" altLang="ja-JP" sz="2400" dirty="0"/>
              <a:t>A.</a:t>
            </a:r>
            <a:r>
              <a:rPr lang="ja-JP" altLang="en-US" sz="2400" dirty="0"/>
              <a:t>クック 編 </a:t>
            </a:r>
            <a:r>
              <a:rPr lang="en-US" altLang="ja-JP" sz="2400" dirty="0"/>
              <a:t>2016 </a:t>
            </a:r>
            <a:r>
              <a:rPr lang="ja-JP" altLang="en-US" sz="2400" dirty="0"/>
              <a:t>精神病と統合失調症の新しい理解 </a:t>
            </a:r>
            <a:r>
              <a:rPr lang="ja-JP" altLang="en-US" sz="2400" dirty="0" smtClean="0"/>
              <a:t> </a:t>
            </a:r>
            <a:r>
              <a:rPr lang="ja-JP" altLang="en-US" sz="2400" dirty="0"/>
              <a:t>北大路書房）</a:t>
            </a:r>
            <a:endParaRPr kumimoji="1" lang="ja-JP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672" y="0"/>
            <a:ext cx="2376191" cy="35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672" y="3700123"/>
            <a:ext cx="7764662" cy="315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28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</a:t>
            </a:r>
            <a:r>
              <a:rPr lang="en-US" altLang="ja-JP" dirty="0" smtClean="0"/>
              <a:t>pen dialogue </a:t>
            </a:r>
            <a:r>
              <a:rPr lang="en-US" altLang="ja-JP" dirty="0"/>
              <a:t>in </a:t>
            </a:r>
            <a:r>
              <a:rPr lang="en-US" altLang="ja-JP" dirty="0" smtClean="0"/>
              <a:t>Finland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44" y="4857812"/>
            <a:ext cx="1338262" cy="192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97150"/>
            <a:ext cx="2204541" cy="198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07504" y="1484784"/>
            <a:ext cx="89289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◎</a:t>
            </a:r>
            <a:r>
              <a:rPr lang="en-US" altLang="ja-JP" sz="2400" dirty="0" smtClean="0"/>
              <a:t>Cook</a:t>
            </a:r>
            <a:r>
              <a:rPr lang="en-US" altLang="ja-JP" sz="2400" dirty="0"/>
              <a:t>, </a:t>
            </a:r>
            <a:r>
              <a:rPr lang="en-US" altLang="ja-JP" sz="2400" dirty="0" smtClean="0"/>
              <a:t>2014</a:t>
            </a:r>
            <a:r>
              <a:rPr lang="ja-JP" altLang="en-US" sz="2400" dirty="0" smtClean="0"/>
              <a:t>　　</a:t>
            </a:r>
            <a:r>
              <a:rPr lang="en-US" altLang="ja-JP" sz="2400" dirty="0" smtClean="0"/>
              <a:t>Open Dialogue: </a:t>
            </a:r>
          </a:p>
          <a:p>
            <a:r>
              <a:rPr lang="en-US" altLang="ja-JP" sz="2400" dirty="0" smtClean="0"/>
              <a:t>Where </a:t>
            </a:r>
            <a:r>
              <a:rPr lang="en-US" altLang="ja-JP" sz="2400" dirty="0"/>
              <a:t>services use this approach, as soon as someone is referred workers ask for </a:t>
            </a:r>
            <a:r>
              <a:rPr lang="en-US" altLang="ja-JP" sz="2400" dirty="0" smtClean="0"/>
              <a:t>their permission </a:t>
            </a:r>
            <a:r>
              <a:rPr lang="en-US" altLang="ja-JP" sz="2400" dirty="0"/>
              <a:t>to arrange regular meetings. Meetings could include mental health staff, the </a:t>
            </a:r>
            <a:r>
              <a:rPr lang="en-US" altLang="ja-JP" sz="2400" dirty="0" smtClean="0"/>
              <a:t>person themselves </a:t>
            </a:r>
            <a:r>
              <a:rPr lang="en-US" altLang="ja-JP" sz="2400" dirty="0"/>
              <a:t>and all those around them including family members</a:t>
            </a:r>
            <a:r>
              <a:rPr lang="en-US" altLang="ja-JP" sz="2400" dirty="0" smtClean="0"/>
              <a:t>, employer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neighbours</a:t>
            </a:r>
            <a:r>
              <a:rPr lang="en-US" altLang="ja-JP" sz="2400" dirty="0"/>
              <a:t> and friends</a:t>
            </a:r>
            <a:r>
              <a:rPr lang="en-US" altLang="ja-JP" sz="2400" dirty="0" smtClean="0"/>
              <a:t>. The </a:t>
            </a:r>
            <a:r>
              <a:rPr lang="en-US" altLang="ja-JP" sz="2400" dirty="0"/>
              <a:t>meetings offer a chance for all those involved to listen to each other and take seriously </a:t>
            </a:r>
            <a:r>
              <a:rPr lang="en-US" altLang="ja-JP" sz="2400" dirty="0" smtClean="0"/>
              <a:t>each other’s </a:t>
            </a:r>
            <a:r>
              <a:rPr lang="en-US" altLang="ja-JP" sz="2400" dirty="0"/>
              <a:t>understanding of what is going on. All decisions are made at these meetings. It is </a:t>
            </a:r>
            <a:r>
              <a:rPr lang="en-US" altLang="ja-JP" sz="2400" dirty="0" smtClean="0"/>
              <a:t>reported that </a:t>
            </a:r>
            <a:r>
              <a:rPr lang="en-US" altLang="ja-JP" sz="2400" dirty="0"/>
              <a:t>within such services, fewer than a third of people are prescribed neuroleptic medication</a:t>
            </a:r>
            <a:r>
              <a:rPr lang="en-US" altLang="ja-JP" sz="2400" dirty="0" smtClean="0"/>
              <a:t>.  </a:t>
            </a:r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◎</a:t>
            </a:r>
            <a:r>
              <a:rPr lang="en-US" altLang="ja-JP" sz="2400" dirty="0" smtClean="0"/>
              <a:t>Saito, T. (2015).</a:t>
            </a:r>
          </a:p>
          <a:p>
            <a:r>
              <a:rPr lang="ja-JP" altLang="en-US" sz="2400" dirty="0" smtClean="0"/>
              <a:t>◎</a:t>
            </a:r>
            <a:r>
              <a:rPr lang="en-US" altLang="ja-JP" sz="2400" dirty="0" err="1" smtClean="0"/>
              <a:t>Mukaiyachi</a:t>
            </a:r>
            <a:r>
              <a:rPr lang="en-US" altLang="ja-JP" sz="2400" dirty="0" smtClean="0"/>
              <a:t> (2015).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36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‘</a:t>
            </a:r>
            <a:r>
              <a:rPr lang="en-US" altLang="ja-JP" dirty="0" err="1"/>
              <a:t>Tojisha</a:t>
            </a:r>
            <a:r>
              <a:rPr lang="en-US" altLang="ja-JP" dirty="0"/>
              <a:t> </a:t>
            </a:r>
            <a:r>
              <a:rPr lang="en-US" altLang="ja-JP" dirty="0" err="1"/>
              <a:t>Kenkyu</a:t>
            </a:r>
            <a:r>
              <a:rPr lang="en-US" altLang="ja-JP" dirty="0"/>
              <a:t>’ in </a:t>
            </a:r>
            <a:r>
              <a:rPr lang="en-US" altLang="ja-JP" dirty="0" smtClean="0"/>
              <a:t>Japan </a:t>
            </a:r>
            <a:br>
              <a:rPr lang="en-US" altLang="ja-JP" dirty="0" smtClean="0"/>
            </a:br>
            <a:r>
              <a:rPr lang="en-US" altLang="ja-JP" dirty="0" smtClean="0"/>
              <a:t>and ‘open dialogue’ </a:t>
            </a:r>
            <a:r>
              <a:rPr lang="en-US" altLang="ja-JP" dirty="0"/>
              <a:t>in </a:t>
            </a:r>
            <a:r>
              <a:rPr lang="en-US" altLang="ja-JP" dirty="0" smtClean="0"/>
              <a:t>Finland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44" y="4857812"/>
            <a:ext cx="1338262" cy="192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97150"/>
            <a:ext cx="2204541" cy="198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07504" y="1484784"/>
            <a:ext cx="89289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◎</a:t>
            </a:r>
            <a:r>
              <a:rPr lang="en-US" altLang="ja-JP" sz="2800" dirty="0" smtClean="0"/>
              <a:t>Commonalities</a:t>
            </a:r>
          </a:p>
          <a:p>
            <a:r>
              <a:rPr lang="en-US" altLang="ja-JP" sz="2400" dirty="0" smtClean="0"/>
              <a:t>Community based</a:t>
            </a:r>
          </a:p>
          <a:p>
            <a:r>
              <a:rPr lang="en-US" altLang="ja-JP" sz="2400" dirty="0" smtClean="0"/>
              <a:t>Group based</a:t>
            </a:r>
          </a:p>
          <a:p>
            <a:r>
              <a:rPr lang="en-US" altLang="ja-JP" sz="2400" dirty="0" smtClean="0"/>
              <a:t>Dialogical process</a:t>
            </a:r>
          </a:p>
          <a:p>
            <a:r>
              <a:rPr lang="en-US" altLang="ja-JP" sz="2400" dirty="0" smtClean="0"/>
              <a:t>Opening of information of weakness</a:t>
            </a:r>
          </a:p>
          <a:p>
            <a:r>
              <a:rPr lang="en-US" altLang="ja-JP" sz="2400" dirty="0"/>
              <a:t>Equality between professionals and </a:t>
            </a:r>
            <a:r>
              <a:rPr lang="en-US" altLang="ja-JP" sz="2400" dirty="0" smtClean="0"/>
              <a:t>nonprofessionals</a:t>
            </a:r>
          </a:p>
          <a:p>
            <a:r>
              <a:rPr lang="en-US" altLang="ja-JP" sz="2400" dirty="0" smtClean="0"/>
              <a:t>Collective approach</a:t>
            </a:r>
          </a:p>
          <a:p>
            <a:endParaRPr lang="en-US" altLang="ja-JP" sz="2400" dirty="0"/>
          </a:p>
          <a:p>
            <a:r>
              <a:rPr lang="ja-JP" altLang="en-US" sz="2400" dirty="0" smtClean="0"/>
              <a:t>◎</a:t>
            </a:r>
            <a:r>
              <a:rPr lang="en-US" altLang="ja-JP" sz="2400" dirty="0" smtClean="0"/>
              <a:t>Differences</a:t>
            </a:r>
          </a:p>
          <a:p>
            <a:r>
              <a:rPr lang="en-US" altLang="ja-JP" sz="2400" dirty="0" smtClean="0"/>
              <a:t>Family based vs. Non-family based </a:t>
            </a:r>
          </a:p>
          <a:p>
            <a:r>
              <a:rPr lang="en-US" altLang="ja-JP" sz="2400" dirty="0"/>
              <a:t>Open dialogue </a:t>
            </a:r>
            <a:r>
              <a:rPr lang="en-US" altLang="ja-JP" sz="2400" dirty="0" smtClean="0"/>
              <a:t>within vs. open to audience 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03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Limitation and Conclusion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5394358" cy="43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7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691951"/>
            <a:ext cx="1324210" cy="123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576" y="3284984"/>
            <a:ext cx="13335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488832" cy="850106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Problem: What is </a:t>
            </a:r>
            <a:r>
              <a:rPr kumimoji="1" lang="en-US" altLang="ja-JP" i="1" dirty="0" err="1" smtClean="0"/>
              <a:t>Tojisha</a:t>
            </a:r>
            <a:r>
              <a:rPr kumimoji="1" lang="en-US" altLang="ja-JP" i="1" dirty="0" smtClean="0"/>
              <a:t> </a:t>
            </a:r>
            <a:r>
              <a:rPr kumimoji="1" lang="en-US" altLang="ja-JP" i="1" dirty="0" err="1" smtClean="0"/>
              <a:t>Kenkyu</a:t>
            </a:r>
            <a:r>
              <a:rPr kumimoji="1" lang="en-US" altLang="ja-JP" i="1" dirty="0" smtClean="0"/>
              <a:t> </a:t>
            </a:r>
            <a:br>
              <a:rPr kumimoji="1" lang="en-US" altLang="ja-JP" i="1" dirty="0" smtClean="0"/>
            </a:br>
            <a:r>
              <a:rPr kumimoji="1" lang="en-US" altLang="ja-JP" i="1" dirty="0" smtClean="0"/>
              <a:t>(Self-directed research)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412776"/>
            <a:ext cx="7992888" cy="4713387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3100" dirty="0" err="1"/>
              <a:t>Tojisha</a:t>
            </a:r>
            <a:r>
              <a:rPr lang="en-US" altLang="ja-JP" sz="3100" dirty="0"/>
              <a:t> </a:t>
            </a:r>
            <a:r>
              <a:rPr lang="en-US" altLang="ja-JP" sz="3100" dirty="0" err="1"/>
              <a:t>Kenkyu</a:t>
            </a:r>
            <a:r>
              <a:rPr lang="en-US" altLang="ja-JP" sz="3100" dirty="0"/>
              <a:t> was born from daily activity of Bethel </a:t>
            </a:r>
            <a:r>
              <a:rPr lang="ja-JP" altLang="en-US" sz="3100" dirty="0"/>
              <a:t>（</a:t>
            </a:r>
            <a:r>
              <a:rPr lang="en-US" altLang="ja-JP" sz="3100" dirty="0"/>
              <a:t>social welfare cooperation located in Urakawa Town, Japan) members who suffer with schizophrenia and other mental disorders. </a:t>
            </a:r>
            <a:endParaRPr lang="en-US" altLang="ja-JP" sz="3100" dirty="0" smtClean="0"/>
          </a:p>
          <a:p>
            <a:endParaRPr lang="en-US" altLang="ja-JP" sz="3100" dirty="0"/>
          </a:p>
          <a:p>
            <a:r>
              <a:rPr lang="en-US" altLang="ja-JP" sz="3100" dirty="0"/>
              <a:t>Research topics </a:t>
            </a:r>
            <a:r>
              <a:rPr lang="en-US" altLang="ja-JP" sz="3100" dirty="0" smtClean="0"/>
              <a:t>or themes </a:t>
            </a:r>
            <a:r>
              <a:rPr lang="en-US" altLang="ja-JP" sz="3100" dirty="0"/>
              <a:t>are mainly from daily issues that the clients (and their family members, and sometimes supporters (social workers, nurses, etc.)face in every day life. Research starts with a question of “What is troubling me?”</a:t>
            </a:r>
          </a:p>
          <a:p>
            <a:endParaRPr lang="en-US" altLang="ja-JP" sz="3100" dirty="0" smtClean="0"/>
          </a:p>
          <a:p>
            <a:r>
              <a:rPr lang="en-US" altLang="ja-JP" sz="3100" dirty="0" err="1" smtClean="0"/>
              <a:t>Tojisha</a:t>
            </a:r>
            <a:r>
              <a:rPr lang="en-US" altLang="ja-JP" sz="3100" dirty="0" smtClean="0"/>
              <a:t> </a:t>
            </a:r>
            <a:r>
              <a:rPr lang="en-US" altLang="ja-JP" sz="3100" dirty="0" err="1"/>
              <a:t>Kenkyu</a:t>
            </a:r>
            <a:r>
              <a:rPr lang="en-US" altLang="ja-JP" sz="3100" dirty="0"/>
              <a:t> treats hallucinations and delusions as most important materials for research findings and solutions for healthier and easier life. Also a person’s success stories are as important as hallucinations and delusions.</a:t>
            </a:r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5949280"/>
            <a:ext cx="8855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Sato, S. et al. (2014). How </a:t>
            </a:r>
            <a:r>
              <a:rPr lang="en-US" altLang="ja-JP" dirty="0"/>
              <a:t>can </a:t>
            </a:r>
            <a:r>
              <a:rPr lang="en-US" altLang="ja-JP" dirty="0" err="1"/>
              <a:t>Tojishya</a:t>
            </a:r>
            <a:r>
              <a:rPr lang="en-US" altLang="ja-JP" dirty="0"/>
              <a:t> </a:t>
            </a:r>
            <a:r>
              <a:rPr lang="en-US" altLang="ja-JP" dirty="0" err="1"/>
              <a:t>Kenkyu</a:t>
            </a:r>
            <a:r>
              <a:rPr lang="en-US" altLang="ja-JP" dirty="0"/>
              <a:t> (self-directed research) deepen student’s </a:t>
            </a:r>
            <a:endParaRPr lang="en-US" altLang="ja-JP" dirty="0" smtClean="0"/>
          </a:p>
          <a:p>
            <a:r>
              <a:rPr lang="en-US" altLang="ja-JP" dirty="0" smtClean="0"/>
              <a:t>self-understanding</a:t>
            </a:r>
            <a:r>
              <a:rPr lang="en-US" altLang="ja-JP" dirty="0"/>
              <a:t>? </a:t>
            </a:r>
            <a:r>
              <a:rPr lang="en-US" altLang="ja-JP" dirty="0" smtClean="0"/>
              <a:t>:Effectiveness </a:t>
            </a:r>
            <a:r>
              <a:rPr lang="en-US" altLang="ja-JP" dirty="0"/>
              <a:t>of </a:t>
            </a:r>
            <a:r>
              <a:rPr lang="en-US" altLang="ja-JP" dirty="0" err="1"/>
              <a:t>Tojisha</a:t>
            </a:r>
            <a:r>
              <a:rPr lang="en-US" altLang="ja-JP" dirty="0"/>
              <a:t> </a:t>
            </a:r>
            <a:r>
              <a:rPr lang="en-US" altLang="ja-JP" dirty="0" err="1"/>
              <a:t>Kenkyu</a:t>
            </a:r>
            <a:r>
              <a:rPr lang="en-US" altLang="ja-JP" dirty="0"/>
              <a:t> for better understanding of </a:t>
            </a:r>
            <a:r>
              <a:rPr lang="en-US" altLang="ja-JP" dirty="0" smtClean="0"/>
              <a:t>self.   SWSD.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75B0-1F7F-48CC-B935-DF25C6E854AD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8" name="Picture 4" descr="精神病でまちおこし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6633"/>
            <a:ext cx="1962630" cy="123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2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692696"/>
          </a:xfrm>
        </p:spPr>
        <p:txBody>
          <a:bodyPr>
            <a:noAutofit/>
          </a:bodyPr>
          <a:lstStyle/>
          <a:p>
            <a:r>
              <a:rPr lang="en-US" altLang="ja-JP" sz="2400" dirty="0" smtClean="0"/>
              <a:t>Steps </a:t>
            </a:r>
            <a:r>
              <a:rPr lang="en-US" altLang="ja-JP" sz="2400" dirty="0"/>
              <a:t>necessary to </a:t>
            </a:r>
            <a:r>
              <a:rPr lang="en-US" altLang="ja-JP" sz="2400" dirty="0" smtClean="0"/>
              <a:t>conduct </a:t>
            </a:r>
            <a:r>
              <a:rPr lang="en-US" altLang="ja-JP" sz="2400" dirty="0" err="1" smtClean="0"/>
              <a:t>Tojisha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Kenkyu</a:t>
            </a:r>
            <a:r>
              <a:rPr lang="en-US" altLang="ja-JP" sz="2400" dirty="0" smtClean="0"/>
              <a:t> (self-directed research)</a:t>
            </a:r>
            <a:endParaRPr kumimoji="1" lang="ja-JP" altLang="en-US" sz="24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721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200" dirty="0" smtClean="0">
                <a:solidFill>
                  <a:srgbClr val="C00000"/>
                </a:solidFill>
              </a:rPr>
              <a:t>1) Differentiate </a:t>
            </a:r>
            <a:r>
              <a:rPr lang="en-US" altLang="ja-JP" sz="2200" dirty="0">
                <a:solidFill>
                  <a:srgbClr val="C00000"/>
                </a:solidFill>
              </a:rPr>
              <a:t>between the "problem" and the "person</a:t>
            </a:r>
            <a:r>
              <a:rPr lang="en-US" altLang="ja-JP" sz="2200" dirty="0" smtClean="0">
                <a:solidFill>
                  <a:srgbClr val="C00000"/>
                </a:solidFill>
              </a:rPr>
              <a:t>": </a:t>
            </a:r>
            <a:r>
              <a:rPr lang="en-US" altLang="ja-JP" sz="2200" dirty="0" smtClean="0"/>
              <a:t>Change </a:t>
            </a:r>
            <a:r>
              <a:rPr lang="en-US" altLang="ja-JP" sz="2200" dirty="0"/>
              <a:t>how you think about yourself </a:t>
            </a:r>
            <a:r>
              <a:rPr lang="en-US" altLang="ja-JP" sz="2200" dirty="0" smtClean="0"/>
              <a:t>from “I ‘ m </a:t>
            </a:r>
            <a:r>
              <a:rPr lang="en-US" altLang="ja-JP" sz="2200" dirty="0"/>
              <a:t>Hiroshi </a:t>
            </a:r>
            <a:r>
              <a:rPr lang="en-US" altLang="ja-JP" sz="2200" dirty="0" smtClean="0"/>
              <a:t>who keeps </a:t>
            </a:r>
            <a:r>
              <a:rPr lang="en-US" altLang="ja-JP" sz="2200" dirty="0"/>
              <a:t>blowing up" to "I'm Hiroshi who is struggling with the </a:t>
            </a:r>
            <a:r>
              <a:rPr lang="en-US" altLang="ja-JP" sz="2200" dirty="0" smtClean="0"/>
              <a:t>issue of </a:t>
            </a:r>
            <a:r>
              <a:rPr lang="en-US" altLang="ja-JP" sz="2200" dirty="0"/>
              <a:t>how to stop blowing up even when I don't want </a:t>
            </a:r>
            <a:r>
              <a:rPr lang="en-US" altLang="ja-JP" sz="2200" dirty="0" smtClean="0"/>
              <a:t>to.</a:t>
            </a:r>
          </a:p>
          <a:p>
            <a:pPr marL="0" indent="0">
              <a:buNone/>
            </a:pPr>
            <a:r>
              <a:rPr lang="en-US" altLang="ja-JP" sz="2200" dirty="0" smtClean="0">
                <a:solidFill>
                  <a:srgbClr val="C00000"/>
                </a:solidFill>
              </a:rPr>
              <a:t>2</a:t>
            </a:r>
            <a:r>
              <a:rPr lang="en-US" altLang="ja-JP" sz="2200" dirty="0">
                <a:solidFill>
                  <a:srgbClr val="C00000"/>
                </a:solidFill>
              </a:rPr>
              <a:t>) Create a self-diagnosis: </a:t>
            </a:r>
            <a:r>
              <a:rPr lang="en-US" altLang="ja-JP" sz="2200" dirty="0" smtClean="0"/>
              <a:t>Don't </a:t>
            </a:r>
            <a:r>
              <a:rPr lang="en-US" altLang="ja-JP" sz="2200" dirty="0"/>
              <a:t>just use the medical diagnosis </a:t>
            </a:r>
            <a:r>
              <a:rPr lang="en-US" altLang="ja-JP" sz="2200" dirty="0" smtClean="0"/>
              <a:t>but create </a:t>
            </a:r>
            <a:r>
              <a:rPr lang="en-US" altLang="ja-JP" sz="2200" dirty="0"/>
              <a:t>your own self-diagnosis that encapsulates the </a:t>
            </a:r>
            <a:r>
              <a:rPr lang="en-US" altLang="ja-JP" sz="2200" dirty="0" smtClean="0"/>
              <a:t>meanings and </a:t>
            </a:r>
            <a:r>
              <a:rPr lang="en-US" altLang="ja-JP" sz="2200" dirty="0"/>
              <a:t>circumstances of what you are struggling with. For example</a:t>
            </a:r>
            <a:r>
              <a:rPr lang="en-US" altLang="ja-JP" sz="2200" dirty="0" smtClean="0"/>
              <a:t>, "</a:t>
            </a:r>
            <a:r>
              <a:rPr lang="en-US" altLang="ja-JP" sz="2200" dirty="0"/>
              <a:t>Schizophrenia: </a:t>
            </a:r>
            <a:r>
              <a:rPr lang="en-US" altLang="ja-JP" sz="2200" dirty="0" smtClean="0"/>
              <a:t>Runs-out-of-money-by-the-end-of-the-week type</a:t>
            </a:r>
            <a:r>
              <a:rPr lang="en-US" altLang="ja-JP" sz="2000" dirty="0"/>
              <a:t>." This helps your peers </a:t>
            </a:r>
            <a:r>
              <a:rPr lang="en-US" altLang="ja-JP" sz="2000" dirty="0" smtClean="0"/>
              <a:t>understand </a:t>
            </a:r>
            <a:r>
              <a:rPr lang="en-US" altLang="ja-JP" sz="2000" dirty="0"/>
              <a:t>what you are </a:t>
            </a:r>
            <a:r>
              <a:rPr lang="en-US" altLang="ja-JP" sz="2000" dirty="0" smtClean="0"/>
              <a:t>struggling with </a:t>
            </a:r>
            <a:r>
              <a:rPr lang="en-US" altLang="ja-JP" sz="2000" dirty="0"/>
              <a:t>and helps them talk about it. It's an important part of </a:t>
            </a:r>
            <a:r>
              <a:rPr lang="en-US" altLang="ja-JP" sz="2000" dirty="0" smtClean="0"/>
              <a:t>you feeling </a:t>
            </a:r>
            <a:r>
              <a:rPr lang="en-US" altLang="ja-JP" sz="2000" dirty="0"/>
              <a:t>ownership over your problems</a:t>
            </a:r>
            <a:r>
              <a:rPr lang="en-US" altLang="ja-JP" sz="2000" dirty="0" smtClean="0"/>
              <a:t>.</a:t>
            </a:r>
          </a:p>
          <a:p>
            <a:pPr marL="0" indent="0">
              <a:buNone/>
            </a:pPr>
            <a:r>
              <a:rPr lang="en-US" altLang="ja-JP" sz="2200" dirty="0" smtClean="0">
                <a:solidFill>
                  <a:srgbClr val="C00000"/>
                </a:solidFill>
              </a:rPr>
              <a:t>3</a:t>
            </a:r>
            <a:r>
              <a:rPr lang="en-US" altLang="ja-JP" sz="2200" dirty="0">
                <a:solidFill>
                  <a:srgbClr val="C00000"/>
                </a:solidFill>
              </a:rPr>
              <a:t>) Figure out the patterns and processes of your problems: </a:t>
            </a:r>
            <a:r>
              <a:rPr lang="en-US" altLang="ja-JP" sz="2200" dirty="0" smtClean="0"/>
              <a:t>There must </a:t>
            </a:r>
            <a:r>
              <a:rPr lang="en-US" altLang="ja-JP" sz="2200" dirty="0"/>
              <a:t>be some rules that regulate how your symptoms occur, </a:t>
            </a:r>
            <a:r>
              <a:rPr lang="en-US" altLang="ja-JP" sz="2200" dirty="0" smtClean="0"/>
              <a:t>actions that </a:t>
            </a:r>
            <a:r>
              <a:rPr lang="en-US" altLang="ja-JP" sz="2200" dirty="0"/>
              <a:t>lead to them occurring, or things that lead to </a:t>
            </a:r>
            <a:r>
              <a:rPr lang="en-US" altLang="ja-JP" sz="2200" dirty="0" smtClean="0"/>
              <a:t>problems such </a:t>
            </a:r>
            <a:r>
              <a:rPr lang="en-US" altLang="ja-JP" sz="2200" dirty="0"/>
              <a:t>as "running out of money</a:t>
            </a:r>
            <a:r>
              <a:rPr lang="en-US" altLang="ja-JP" sz="2200" dirty="0" smtClean="0"/>
              <a:t>."</a:t>
            </a:r>
          </a:p>
          <a:p>
            <a:pPr marL="0" indent="0">
              <a:buNone/>
            </a:pPr>
            <a:r>
              <a:rPr lang="en-US" altLang="ja-JP" sz="2200" dirty="0" smtClean="0">
                <a:solidFill>
                  <a:srgbClr val="C00000"/>
                </a:solidFill>
              </a:rPr>
              <a:t>4</a:t>
            </a:r>
            <a:r>
              <a:rPr lang="en-US" altLang="ja-JP" sz="2200" dirty="0">
                <a:solidFill>
                  <a:srgbClr val="C00000"/>
                </a:solidFill>
              </a:rPr>
              <a:t>) Try to think of concrete ways that you can help yourself or </a:t>
            </a:r>
            <a:r>
              <a:rPr lang="en-US" altLang="ja-JP" sz="2200" dirty="0" smtClean="0">
                <a:solidFill>
                  <a:srgbClr val="C00000"/>
                </a:solidFill>
              </a:rPr>
              <a:t>protect yourself </a:t>
            </a:r>
            <a:r>
              <a:rPr lang="en-US" altLang="ja-JP" sz="2200" dirty="0">
                <a:solidFill>
                  <a:srgbClr val="C00000"/>
                </a:solidFill>
              </a:rPr>
              <a:t>and scenarios where you can practice them.</a:t>
            </a:r>
          </a:p>
          <a:p>
            <a:pPr marL="0" indent="0">
              <a:buNone/>
            </a:pPr>
            <a:r>
              <a:rPr lang="en-US" altLang="ja-JP" sz="2200" dirty="0" smtClean="0">
                <a:solidFill>
                  <a:srgbClr val="C00000"/>
                </a:solidFill>
              </a:rPr>
              <a:t>5</a:t>
            </a:r>
            <a:r>
              <a:rPr lang="en-US" altLang="ja-JP" sz="2200" dirty="0">
                <a:solidFill>
                  <a:srgbClr val="C00000"/>
                </a:solidFill>
              </a:rPr>
              <a:t>) Verify your results</a:t>
            </a:r>
            <a:r>
              <a:rPr lang="en-US" altLang="ja-JP" sz="2200" dirty="0" smtClean="0">
                <a:solidFill>
                  <a:srgbClr val="C00000"/>
                </a:solidFill>
              </a:rPr>
              <a:t>. </a:t>
            </a:r>
            <a:r>
              <a:rPr lang="en-US" altLang="ja-JP" sz="2200" dirty="0" smtClean="0"/>
              <a:t>         (Nakamura 2013: p174;        </a:t>
            </a:r>
            <a:r>
              <a:rPr lang="en-US" altLang="ja-JP" sz="2200" dirty="0" err="1" smtClean="0"/>
              <a:t>Mukaiyachi</a:t>
            </a:r>
            <a:r>
              <a:rPr lang="en-US" altLang="ja-JP" sz="2200" dirty="0" smtClean="0"/>
              <a:t> </a:t>
            </a:r>
            <a:r>
              <a:rPr lang="en-US" altLang="ja-JP" sz="2200" dirty="0"/>
              <a:t>2005: 4-5)</a:t>
            </a:r>
            <a:endParaRPr kumimoji="1" lang="ja-JP" altLang="en-US" sz="22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75B0-1F7F-48CC-B935-DF25C6E854A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5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155" y="116632"/>
            <a:ext cx="8363272" cy="562074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3200" dirty="0" smtClean="0"/>
              <a:t>Philosophy of </a:t>
            </a:r>
            <a:r>
              <a:rPr kumimoji="1" lang="en-US" altLang="ja-JP" sz="3200" dirty="0" err="1" smtClean="0"/>
              <a:t>Tojisha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/>
              <a:t>Kenkyu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6" y="980728"/>
            <a:ext cx="6120680" cy="576064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 smtClean="0"/>
              <a:t>1</a:t>
            </a:r>
            <a:r>
              <a:rPr lang="ja-JP" altLang="en-US" dirty="0"/>
              <a:t> </a:t>
            </a:r>
            <a:r>
              <a:rPr lang="en-US" altLang="ja-JP" dirty="0" smtClean="0"/>
              <a:t>Study</a:t>
            </a:r>
            <a:r>
              <a:rPr kumimoji="1" lang="en-US" altLang="ja-JP" dirty="0" smtClean="0"/>
              <a:t> yourself together</a:t>
            </a:r>
          </a:p>
          <a:p>
            <a:r>
              <a:rPr kumimoji="1" lang="en-US" altLang="ja-JP" dirty="0" smtClean="0"/>
              <a:t>2 Let’s create your unique disease name</a:t>
            </a:r>
          </a:p>
          <a:p>
            <a:r>
              <a:rPr kumimoji="1" lang="en-US" altLang="ja-JP" dirty="0" smtClean="0"/>
              <a:t>3 Weakness is strength</a:t>
            </a:r>
          </a:p>
          <a:p>
            <a:r>
              <a:rPr kumimoji="1" lang="en-US" altLang="ja-JP" dirty="0" smtClean="0"/>
              <a:t>4 Experience is treasure</a:t>
            </a:r>
          </a:p>
          <a:p>
            <a:r>
              <a:rPr kumimoji="1" lang="en-US" altLang="ja-JP" dirty="0" smtClean="0"/>
              <a:t>5  Make the problem shelved</a:t>
            </a:r>
          </a:p>
          <a:p>
            <a:r>
              <a:rPr kumimoji="1" lang="en-US" altLang="ja-JP" dirty="0" smtClean="0"/>
              <a:t>6 Not to  gaze but to observe</a:t>
            </a:r>
          </a:p>
          <a:p>
            <a:r>
              <a:rPr kumimoji="1" lang="en-US" altLang="ja-JP" dirty="0" smtClean="0"/>
              <a:t>7 Recovery of thinking</a:t>
            </a:r>
          </a:p>
          <a:p>
            <a:r>
              <a:rPr kumimoji="1" lang="en-US" altLang="ja-JP" dirty="0" smtClean="0"/>
              <a:t>8 Separate the problem and the person</a:t>
            </a:r>
          </a:p>
          <a:p>
            <a:r>
              <a:rPr kumimoji="1" lang="en-US" altLang="ja-JP" dirty="0" smtClean="0"/>
              <a:t>9  Subjectivity, Reverse, Counter-common sense</a:t>
            </a:r>
          </a:p>
          <a:p>
            <a:r>
              <a:rPr lang="en-US" altLang="ja-JP" dirty="0" smtClean="0"/>
              <a:t>1</a:t>
            </a:r>
            <a:r>
              <a:rPr kumimoji="1" lang="en-US" altLang="ja-JP" dirty="0" smtClean="0"/>
              <a:t>0 Daily life space is an important laboratory</a:t>
            </a:r>
          </a:p>
          <a:p>
            <a:r>
              <a:rPr kumimoji="1" lang="en-US" altLang="ja-JP" dirty="0" smtClean="0"/>
              <a:t>11 Anytime, anywhere, all the time</a:t>
            </a:r>
          </a:p>
          <a:p>
            <a:r>
              <a:rPr kumimoji="1" lang="en-US" altLang="ja-JP" dirty="0" smtClean="0"/>
              <a:t>12 And yet, smile (</a:t>
            </a:r>
            <a:r>
              <a:rPr kumimoji="1" lang="en-US" altLang="ja-JP" dirty="0" err="1" smtClean="0"/>
              <a:t>humour</a:t>
            </a:r>
            <a:r>
              <a:rPr kumimoji="1" lang="en-US" altLang="ja-JP" dirty="0" smtClean="0"/>
              <a:t>)</a:t>
            </a:r>
          </a:p>
          <a:p>
            <a:r>
              <a:rPr kumimoji="1" lang="en-US" altLang="ja-JP" dirty="0" smtClean="0"/>
              <a:t>13 Change the Words</a:t>
            </a:r>
          </a:p>
          <a:p>
            <a:r>
              <a:rPr kumimoji="1" lang="en-US" altLang="ja-JP" dirty="0" smtClean="0"/>
              <a:t>14 Change the </a:t>
            </a:r>
            <a:r>
              <a:rPr kumimoji="1" lang="en-US" altLang="ja-JP" dirty="0" err="1" smtClean="0"/>
              <a:t>Behaviour</a:t>
            </a:r>
            <a:endParaRPr kumimoji="1" lang="en-US" altLang="ja-JP" dirty="0" smtClean="0"/>
          </a:p>
          <a:p>
            <a:r>
              <a:rPr kumimoji="1" lang="en-US" altLang="ja-JP" dirty="0" smtClean="0"/>
              <a:t>15 Disease also wants recovery</a:t>
            </a:r>
          </a:p>
          <a:p>
            <a:r>
              <a:rPr kumimoji="1" lang="en-US" altLang="ja-JP" dirty="0" smtClean="0"/>
              <a:t>16 </a:t>
            </a:r>
            <a:r>
              <a:rPr kumimoji="1" lang="en-US" altLang="ja-JP" i="1" dirty="0" err="1" smtClean="0"/>
              <a:t>Tojisha</a:t>
            </a:r>
            <a:r>
              <a:rPr kumimoji="1" lang="en-US" altLang="ja-JP" i="1" dirty="0" smtClean="0"/>
              <a:t> </a:t>
            </a:r>
            <a:r>
              <a:rPr kumimoji="1" lang="en-US" altLang="ja-JP" i="1" dirty="0" err="1" smtClean="0"/>
              <a:t>Kenkyu</a:t>
            </a:r>
            <a:r>
              <a:rPr kumimoji="1" lang="en-US" altLang="ja-JP" i="1" dirty="0" smtClean="0"/>
              <a:t> </a:t>
            </a:r>
            <a:r>
              <a:rPr kumimoji="1" lang="en-US" altLang="ja-JP" dirty="0" smtClean="0"/>
              <a:t>not by brain but on foot  </a:t>
            </a:r>
          </a:p>
          <a:p>
            <a:r>
              <a:rPr kumimoji="1" lang="en-US" altLang="ja-JP" dirty="0" smtClean="0"/>
              <a:t>17 Newer philosophy will emerge further 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5190"/>
            <a:ext cx="3391900" cy="680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4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518818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5496" y="332656"/>
            <a:ext cx="8928992" cy="864096"/>
          </a:xfrm>
        </p:spPr>
        <p:txBody>
          <a:bodyPr>
            <a:noAutofit/>
          </a:bodyPr>
          <a:lstStyle/>
          <a:p>
            <a:pPr algn="r"/>
            <a:r>
              <a:rPr kumimoji="1" lang="en-US" altLang="ja-JP" sz="3200" dirty="0" smtClean="0"/>
              <a:t>Process of </a:t>
            </a:r>
            <a:r>
              <a:rPr kumimoji="1" lang="en-US" altLang="ja-JP" sz="3200" i="1" dirty="0" err="1" smtClean="0"/>
              <a:t>Tojisha</a:t>
            </a:r>
            <a:r>
              <a:rPr kumimoji="1" lang="en-US" altLang="ja-JP" sz="3200" i="1" dirty="0" smtClean="0"/>
              <a:t> </a:t>
            </a:r>
            <a:r>
              <a:rPr lang="en-US" altLang="ja-JP" sz="3200" i="1" dirty="0" err="1" smtClean="0"/>
              <a:t>Kenkyu</a:t>
            </a:r>
            <a:r>
              <a:rPr lang="en-US" altLang="ja-JP" sz="3200" i="1" dirty="0" smtClean="0"/>
              <a:t> </a:t>
            </a:r>
            <a:r>
              <a:rPr lang="en-US" altLang="ja-JP" sz="3200" dirty="0" smtClean="0"/>
              <a:t>as collective discovery 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2400" dirty="0" smtClean="0"/>
              <a:t>by socialization, externalization, combination &amp; internalization</a:t>
            </a:r>
            <a:r>
              <a:rPr lang="en-US" altLang="ja-JP" sz="2800" dirty="0" smtClean="0"/>
              <a:t>          </a:t>
            </a:r>
            <a:r>
              <a:rPr lang="en-US" altLang="ja-JP" sz="2400" dirty="0" smtClean="0"/>
              <a:t>(</a:t>
            </a:r>
            <a:r>
              <a:rPr kumimoji="1" lang="en-US" altLang="ja-JP" sz="2400" dirty="0" smtClean="0"/>
              <a:t>SECI model by Nonaka </a:t>
            </a:r>
            <a:r>
              <a:rPr lang="en-US" altLang="ja-JP" sz="2400" dirty="0" smtClean="0"/>
              <a:t>in </a:t>
            </a:r>
            <a:r>
              <a:rPr kumimoji="1" lang="en-US" altLang="ja-JP" sz="2400" dirty="0" smtClean="0"/>
              <a:t>Ito, 2011)</a:t>
            </a:r>
            <a:endParaRPr kumimoji="1" lang="ja-JP" alt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3181350" cy="482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95536" y="1655375"/>
            <a:ext cx="178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C00000"/>
                </a:solidFill>
              </a:rPr>
              <a:t>Socialization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4509120"/>
            <a:ext cx="2045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C00000"/>
                </a:solidFill>
              </a:rPr>
              <a:t>Internalization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83091" y="3212976"/>
            <a:ext cx="1831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C00000"/>
                </a:solidFill>
              </a:rPr>
              <a:t>Combination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59832" y="2010230"/>
            <a:ext cx="2092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C00000"/>
                </a:solidFill>
              </a:rPr>
              <a:t>Externalization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75B0-1F7F-48CC-B935-DF25C6E854AD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9" y="4209021"/>
            <a:ext cx="1666788" cy="264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4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3074" name="Picture 2" descr="http://wedge.ismedia.jp/mwimgs/d/a/-/img_da224540f1afe087426764e5274c05cb1439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79" y="40466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45024"/>
            <a:ext cx="22574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stat.ameba.jp/user_images/20111103/20/youwa-toujisyakenkyu/a3/4a/j/o0800045011588588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3645024"/>
            <a:ext cx="5658573" cy="318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bethel-net.jp/image/tojisha/tojis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5483"/>
            <a:ext cx="36671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2" y="1052735"/>
            <a:ext cx="6737844" cy="4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611560" y="-99392"/>
            <a:ext cx="5472608" cy="1287016"/>
          </a:xfrm>
        </p:spPr>
        <p:txBody>
          <a:bodyPr>
            <a:noAutofit/>
          </a:bodyPr>
          <a:lstStyle/>
          <a:p>
            <a:pPr algn="l"/>
            <a:r>
              <a:rPr lang="en-US" altLang="ja-JP" sz="3200" dirty="0" smtClean="0"/>
              <a:t>Snowball effect of distress</a:t>
            </a:r>
            <a:br>
              <a:rPr lang="en-US" altLang="ja-JP" sz="3200" dirty="0" smtClean="0"/>
            </a:br>
            <a:r>
              <a:rPr lang="en-US" altLang="ja-JP" sz="2800" dirty="0" smtClean="0"/>
              <a:t>A formulation in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Tojisha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Kenkyu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9537" y="1052735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Loneliness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29556" y="1417264"/>
            <a:ext cx="24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 have no place to settle</a:t>
            </a:r>
          </a:p>
          <a:p>
            <a:r>
              <a:rPr lang="en-US" altLang="ja-JP" dirty="0" smtClean="0"/>
              <a:t>       I am lonely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88223" y="2989401"/>
            <a:ext cx="18748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Smiling with</a:t>
            </a:r>
          </a:p>
          <a:p>
            <a:r>
              <a:rPr lang="en-US" altLang="ja-JP" dirty="0" smtClean="0"/>
              <a:t>Fear on 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others evaluation</a:t>
            </a:r>
          </a:p>
          <a:p>
            <a:r>
              <a:rPr lang="en-US" altLang="ja-JP" dirty="0" smtClean="0"/>
              <a:t>P</a:t>
            </a:r>
            <a:r>
              <a:rPr kumimoji="1" lang="en-US" altLang="ja-JP" dirty="0" smtClean="0"/>
              <a:t>assiveness, &amp; </a:t>
            </a:r>
          </a:p>
          <a:p>
            <a:r>
              <a:rPr lang="en-US" altLang="ja-JP" dirty="0" smtClean="0"/>
              <a:t>Self-negation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27496" y="5008977"/>
            <a:ext cx="1273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Violence</a:t>
            </a:r>
          </a:p>
          <a:p>
            <a:r>
              <a:rPr lang="en-US" altLang="ja-JP" dirty="0" smtClean="0"/>
              <a:t>Withdrawal</a:t>
            </a:r>
          </a:p>
          <a:p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85784" y="5179013"/>
            <a:ext cx="1221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Other </a:t>
            </a:r>
          </a:p>
          <a:p>
            <a:r>
              <a:rPr lang="en-US" altLang="ja-JP" dirty="0" smtClean="0"/>
              <a:t>Personality</a:t>
            </a:r>
          </a:p>
          <a:p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02625" y="4222330"/>
            <a:ext cx="97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 hate it!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02625" y="4870478"/>
            <a:ext cx="1793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“Why you do it?”</a:t>
            </a:r>
          </a:p>
          <a:p>
            <a:r>
              <a:rPr kumimoji="1" lang="en-US" altLang="ja-JP" dirty="0" smtClean="0"/>
              <a:t>Friends</a:t>
            </a:r>
          </a:p>
          <a:p>
            <a:r>
              <a:rPr lang="en-US" altLang="ja-JP" dirty="0" smtClean="0"/>
              <a:t>Family</a:t>
            </a:r>
          </a:p>
          <a:p>
            <a:r>
              <a:rPr kumimoji="1" lang="en-US" altLang="ja-JP" dirty="0" smtClean="0"/>
              <a:t>Workplace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9838" y="2498412"/>
            <a:ext cx="15261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</a:t>
            </a:r>
            <a:r>
              <a:rPr lang="en-US" altLang="ja-JP" dirty="0" smtClean="0"/>
              <a:t>e initial </a:t>
            </a:r>
          </a:p>
          <a:p>
            <a:r>
              <a:rPr lang="en-US" altLang="ja-JP" dirty="0"/>
              <a:t>f</a:t>
            </a:r>
            <a:r>
              <a:rPr kumimoji="1" lang="en-US" altLang="ja-JP" dirty="0" smtClean="0"/>
              <a:t>eeling is now </a:t>
            </a:r>
          </a:p>
          <a:p>
            <a:r>
              <a:rPr lang="en-US" altLang="ja-JP" dirty="0" smtClean="0"/>
              <a:t>invisible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15870" y="4005064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Drugs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094468" y="1752002"/>
            <a:ext cx="81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Rolling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97932" y="2276872"/>
            <a:ext cx="81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Rolling</a:t>
            </a:r>
            <a:endParaRPr kumimoji="1" lang="ja-JP" altLang="en-US" dirty="0"/>
          </a:p>
        </p:txBody>
      </p:sp>
      <p:pic>
        <p:nvPicPr>
          <p:cNvPr id="18" name="Picture 4" descr="https://images-na.ssl-images-amazon.com/images/I/31HSNE6CCPL._SX29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0" y="4591814"/>
            <a:ext cx="1386809" cy="214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2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s-na.ssl-images-amazon.com/images/I/31HSNE6CCPL._SX298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-7585"/>
            <a:ext cx="1386809" cy="214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98" y="1484784"/>
            <a:ext cx="7032393" cy="417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889772" cy="562074"/>
          </a:xfrm>
        </p:spPr>
        <p:txBody>
          <a:bodyPr>
            <a:noAutofit/>
          </a:bodyPr>
          <a:lstStyle/>
          <a:p>
            <a:pPr algn="l"/>
            <a:r>
              <a:rPr lang="en-US" altLang="ja-JP" sz="3200" dirty="0" smtClean="0"/>
              <a:t>Recovery principle of rolling stones</a:t>
            </a:r>
            <a:r>
              <a:rPr kumimoji="1" lang="en-US" altLang="ja-JP" sz="3200" dirty="0" smtClean="0"/>
              <a:t> </a:t>
            </a:r>
            <a:br>
              <a:rPr kumimoji="1" lang="en-US" altLang="ja-JP" sz="3200" dirty="0" smtClean="0"/>
            </a:br>
            <a:r>
              <a:rPr lang="en-US" altLang="ja-JP" sz="2800" dirty="0" smtClean="0"/>
              <a:t>A formulation in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Tojisha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Kenkyu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72200" y="285293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River of human relationship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7504" y="3091026"/>
            <a:ext cx="2011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 am a ragged rock, </a:t>
            </a:r>
          </a:p>
          <a:p>
            <a:r>
              <a:rPr lang="en-US" altLang="ja-JP" dirty="0"/>
              <a:t>b</a:t>
            </a:r>
            <a:r>
              <a:rPr kumimoji="1" lang="en-US" altLang="ja-JP" dirty="0" smtClean="0"/>
              <a:t>ut </a:t>
            </a:r>
            <a:r>
              <a:rPr lang="en-US" altLang="ja-JP" dirty="0" smtClean="0"/>
              <a:t>I am </a:t>
            </a:r>
            <a:r>
              <a:rPr kumimoji="1" lang="en-US" altLang="ja-JP" dirty="0" smtClean="0"/>
              <a:t> OK.</a:t>
            </a:r>
          </a:p>
          <a:p>
            <a:r>
              <a:rPr lang="en-US" altLang="ja-JP" dirty="0" smtClean="0"/>
              <a:t>Let’s go with peers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67744" y="4014356"/>
            <a:ext cx="14606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“Ouch!”</a:t>
            </a:r>
          </a:p>
          <a:p>
            <a:r>
              <a:rPr lang="en-US" altLang="ja-JP" dirty="0" smtClean="0"/>
              <a:t>Fighting, </a:t>
            </a:r>
          </a:p>
          <a:p>
            <a:r>
              <a:rPr kumimoji="1" lang="en-US" altLang="ja-JP" dirty="0" smtClean="0"/>
              <a:t>Crying, </a:t>
            </a:r>
          </a:p>
          <a:p>
            <a:r>
              <a:rPr lang="en-US" altLang="ja-JP" dirty="0" smtClean="0"/>
              <a:t>Helping, and</a:t>
            </a:r>
          </a:p>
          <a:p>
            <a:r>
              <a:rPr lang="en-US" altLang="ja-JP" dirty="0" smtClean="0"/>
              <a:t>being helped </a:t>
            </a:r>
          </a:p>
          <a:p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79912" y="5099665"/>
            <a:ext cx="13051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Sadness, </a:t>
            </a:r>
          </a:p>
          <a:p>
            <a:r>
              <a:rPr lang="en-US" altLang="ja-JP" dirty="0" smtClean="0"/>
              <a:t>Loneliness, </a:t>
            </a:r>
          </a:p>
          <a:p>
            <a:r>
              <a:rPr kumimoji="1" lang="en-US" altLang="ja-JP" dirty="0" smtClean="0"/>
              <a:t>Weakness,</a:t>
            </a:r>
          </a:p>
          <a:p>
            <a:r>
              <a:rPr lang="en-US" altLang="ja-JP" dirty="0" smtClean="0"/>
              <a:t>Banging</a:t>
            </a:r>
          </a:p>
          <a:p>
            <a:r>
              <a:rPr lang="en-US" altLang="ja-JP" dirty="0" smtClean="0"/>
              <a:t> each other 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64088" y="5629111"/>
            <a:ext cx="1840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Together with comfortable peers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46520" y="5663345"/>
            <a:ext cx="179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Polished smooth </a:t>
            </a:r>
          </a:p>
          <a:p>
            <a:r>
              <a:rPr kumimoji="1" lang="en-US" altLang="ja-JP" dirty="0" smtClean="0"/>
              <a:t>stone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28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151">
            <a:off x="5654601" y="885968"/>
            <a:ext cx="3592521" cy="614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107504" y="288032"/>
            <a:ext cx="9036496" cy="1124744"/>
          </a:xfrm>
        </p:spPr>
        <p:txBody>
          <a:bodyPr>
            <a:noAutofit/>
          </a:bodyPr>
          <a:lstStyle/>
          <a:p>
            <a:pPr algn="l"/>
            <a:r>
              <a:rPr lang="en-US" altLang="ja-JP" sz="2800" dirty="0" smtClean="0"/>
              <a:t>Formulation by UK psychologists and </a:t>
            </a:r>
            <a:r>
              <a:rPr lang="en-US" altLang="ja-JP" sz="2800" dirty="0" err="1" smtClean="0"/>
              <a:t>Tojisha</a:t>
            </a:r>
            <a:r>
              <a:rPr lang="en-US" altLang="ja-JP" sz="2800" dirty="0" smtClean="0"/>
              <a:t> </a:t>
            </a:r>
            <a:r>
              <a:rPr lang="en-US" altLang="ja-JP" sz="2800" dirty="0" err="1" smtClean="0"/>
              <a:t>Kenkyu</a:t>
            </a:r>
            <a:r>
              <a:rPr lang="en-US" altLang="ja-JP" sz="2800" dirty="0" smtClean="0"/>
              <a:t> in Japan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JOHNSTONE</a:t>
            </a:r>
            <a:r>
              <a:rPr lang="ja-JP" altLang="en-US" sz="2000" dirty="0"/>
              <a:t>　</a:t>
            </a:r>
            <a:r>
              <a:rPr lang="en-US" altLang="ja-JP" sz="2000" dirty="0" smtClean="0"/>
              <a:t>&amp; DALLOS </a:t>
            </a:r>
            <a:r>
              <a:rPr lang="en-US" altLang="ja-JP" sz="2000" dirty="0"/>
              <a:t>2014 </a:t>
            </a:r>
            <a:r>
              <a:rPr lang="en-US" altLang="ja-JP" sz="2000" dirty="0" smtClean="0"/>
              <a:t>Formulation </a:t>
            </a:r>
            <a:br>
              <a:rPr lang="en-US" altLang="ja-JP" sz="2000" dirty="0" smtClean="0"/>
            </a:br>
            <a:r>
              <a:rPr lang="en-US" altLang="ja-JP" sz="2000" dirty="0" smtClean="0"/>
              <a:t>in Psychology </a:t>
            </a:r>
            <a:r>
              <a:rPr lang="en-US" altLang="ja-JP" sz="2000" dirty="0"/>
              <a:t>and Psychotherapy </a:t>
            </a:r>
            <a:r>
              <a:rPr lang="en-US" altLang="ja-JP" sz="2000" dirty="0" smtClean="0"/>
              <a:t>(2nd </a:t>
            </a:r>
            <a:r>
              <a:rPr lang="en-US" altLang="ja-JP" sz="2000" dirty="0" err="1" smtClean="0"/>
              <a:t>ed</a:t>
            </a:r>
            <a:r>
              <a:rPr lang="en-US" altLang="ja-JP" sz="2000" dirty="0" smtClean="0"/>
              <a:t>) ROUTLEDGE</a:t>
            </a:r>
            <a:endParaRPr kumimoji="1" lang="ja-JP" altLang="en-US" sz="20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A92C-4DC7-4BAF-A149-C4E1CDADA7E6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337216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197482"/>
              </p:ext>
            </p:extLst>
          </p:nvPr>
        </p:nvGraphicFramePr>
        <p:xfrm>
          <a:off x="3851920" y="4365104"/>
          <a:ext cx="1464997" cy="2337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Acrobat Document" r:id="rId5" imgW="4095615" imgH="6533970" progId="AcroExch.Document.DC">
                  <p:embed/>
                </p:oleObj>
              </mc:Choice>
              <mc:Fallback>
                <p:oleObj name="Acrobat Document" r:id="rId5" imgW="4095615" imgH="653397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1920" y="4365104"/>
                        <a:ext cx="1464997" cy="2337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31828"/>
            <a:ext cx="2743969" cy="212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3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735</Words>
  <Application>Microsoft Office PowerPoint</Application>
  <PresentationFormat>画面に合わせる (4:3)</PresentationFormat>
  <Paragraphs>124</Paragraphs>
  <Slides>13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5" baseType="lpstr">
      <vt:lpstr>Office ​​テーマ</vt:lpstr>
      <vt:lpstr>Acrobat Document</vt:lpstr>
      <vt:lpstr>Psychological approach to Tojisha Kenkyu studies of people (diagnosed) with mental illness Tomoe Kodaira1, Takehiko Ito2  1Seirei Christopher University, Hamamatsu, Japan 2Wako University, Tokyo, Japan  PS25P-14-398, Exhibition Hall Poster 4,  Pacifico Yokohama Poster presentation in ICP2016　p.231　 　16:30-17:30, July 25, 2016 　</vt:lpstr>
      <vt:lpstr>Problem: What is Tojisha Kenkyu  (Self-directed research)?</vt:lpstr>
      <vt:lpstr>Steps necessary to conduct Tojisha Kenkyu (self-directed research)</vt:lpstr>
      <vt:lpstr>Philosophy of Tojisha Kenkyu</vt:lpstr>
      <vt:lpstr>Process of Tojisha Kenkyu as collective discovery  by socialization, externalization, combination &amp; internalization          (SECI model by Nonaka in Ito, 2011)</vt:lpstr>
      <vt:lpstr>PowerPoint プレゼンテーション</vt:lpstr>
      <vt:lpstr>Snowball effect of distress A formulation in Tojisha Kenkyu</vt:lpstr>
      <vt:lpstr>Recovery principle of rolling stones  A formulation in Tojisha Kenkyu</vt:lpstr>
      <vt:lpstr>Formulation by UK psychologists and Tojisha Kenkyu in Japan JOHNSTONE　&amp; DALLOS 2014 Formulation  in Psychology and Psychotherapy (2nd ed) ROUTLEDGE</vt:lpstr>
      <vt:lpstr>‘Tojisha Kenkyu’ in Japan and ‘psychological formulation’ in UK</vt:lpstr>
      <vt:lpstr>Open dialogue in Finland</vt:lpstr>
      <vt:lpstr>‘Tojisha Kenkyu’ in Japan  and ‘open dialogue’ in Finland</vt:lpstr>
      <vt:lpstr>Limitation and 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Psychological approach to Tojisha Kenkyu studies of people with mental illness  Tomoe Kodaira (Seirei Christopher University, Japan ) Takehiko Ito (Wako University, Japan)  Poster presentation in ICP2016　p.197　07/25　16:30-17:30 PS25P-14-14</dc:title>
  <dc:creator>Paris</dc:creator>
  <cp:lastModifiedBy>Ito</cp:lastModifiedBy>
  <cp:revision>73</cp:revision>
  <cp:lastPrinted>2016-07-25T00:10:58Z</cp:lastPrinted>
  <dcterms:created xsi:type="dcterms:W3CDTF">2016-05-17T04:34:13Z</dcterms:created>
  <dcterms:modified xsi:type="dcterms:W3CDTF">2016-07-30T04:46:36Z</dcterms:modified>
</cp:coreProperties>
</file>